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319" r:id="rId4"/>
    <p:sldId id="408" r:id="rId5"/>
    <p:sldId id="410" r:id="rId6"/>
    <p:sldId id="411" r:id="rId7"/>
    <p:sldId id="413" r:id="rId8"/>
    <p:sldId id="418" r:id="rId9"/>
    <p:sldId id="429" r:id="rId10"/>
    <p:sldId id="437" r:id="rId11"/>
    <p:sldId id="433" r:id="rId12"/>
    <p:sldId id="440" r:id="rId13"/>
    <p:sldId id="441" r:id="rId14"/>
    <p:sldId id="431" r:id="rId15"/>
    <p:sldId id="432" r:id="rId16"/>
    <p:sldId id="417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15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153"/>
    <a:srgbClr val="EEB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C6348-4732-455A-B3F5-4A16001744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C6348-4732-455A-B3F5-4A16001744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ADA59-3243-46CB-9493-36C55A97A8A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DBCE3-253E-4AD4-BA38-66738A185ABA}" type="slidenum">
              <a:rPr lang="en-ZA" smtClean="0"/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4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81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199861"/>
            <a:ext cx="8856059" cy="1810414"/>
          </a:xfrm>
        </p:spPr>
        <p:txBody>
          <a:bodyPr>
            <a:normAutofit/>
          </a:bodyPr>
          <a:lstStyle/>
          <a:p>
            <a:pPr algn="l"/>
            <a:r>
              <a:rPr lang="en-ZA" sz="5400" dirty="0">
                <a:solidFill>
                  <a:srgbClr val="FFFFFF"/>
                </a:solidFill>
              </a:rPr>
              <a:t>Hand Evaluation</a:t>
            </a:r>
            <a:endParaRPr lang="en-ZA" sz="54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593" t="38761" r="24219" b="18471"/>
          <a:stretch>
            <a:fillRect/>
          </a:stretch>
        </p:blipFill>
        <p:spPr>
          <a:xfrm>
            <a:off x="5057774" y="676591"/>
            <a:ext cx="6276975" cy="289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8318347" y="5543392"/>
            <a:ext cx="219075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Splinter</a:t>
            </a:r>
            <a:endParaRPr lang="en-ZA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58395" t="20959" r="10870" b="38322"/>
          <a:stretch>
            <a:fillRect/>
          </a:stretch>
        </p:blipFill>
        <p:spPr>
          <a:xfrm>
            <a:off x="506730" y="1466850"/>
            <a:ext cx="5266690" cy="39249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rcRect l="58223" t="20959" r="10453" b="39368"/>
          <a:stretch>
            <a:fillRect/>
          </a:stretch>
        </p:blipFill>
        <p:spPr>
          <a:xfrm>
            <a:off x="6266815" y="1568450"/>
            <a:ext cx="5366385" cy="382333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3905"/>
            <a:ext cx="12192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Splinter</a:t>
            </a:r>
            <a:endParaRPr lang="en-ZA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58591" t="19913" r="10282" b="39368"/>
          <a:stretch>
            <a:fillRect/>
          </a:stretch>
        </p:blipFill>
        <p:spPr>
          <a:xfrm>
            <a:off x="628650" y="1507490"/>
            <a:ext cx="5223510" cy="384365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rcRect l="58027" t="19913" r="10074" b="38671"/>
          <a:stretch>
            <a:fillRect/>
          </a:stretch>
        </p:blipFill>
        <p:spPr>
          <a:xfrm>
            <a:off x="6308725" y="1507490"/>
            <a:ext cx="5416550" cy="39560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3905"/>
            <a:ext cx="12192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6365302" y="5932804"/>
            <a:ext cx="219075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Power of shortages....</a:t>
            </a:r>
            <a:endParaRPr lang="en-ZA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85797" t="38017" b="36187"/>
          <a:stretch>
            <a:fillRect/>
          </a:stretch>
        </p:blipFill>
        <p:spPr>
          <a:xfrm>
            <a:off x="838200" y="1514475"/>
            <a:ext cx="3748405" cy="38290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3905"/>
            <a:ext cx="12192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3"/>
          <a:srcRect l="52745" t="33486" r="27488" b="49804"/>
          <a:stretch>
            <a:fillRect/>
          </a:stretch>
        </p:blipFill>
        <p:spPr>
          <a:xfrm>
            <a:off x="6151245" y="1927225"/>
            <a:ext cx="5202555" cy="2473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6318947" y="5889624"/>
            <a:ext cx="219075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ZA" altLang="en-US"/>
              <a:t>Power of shortages - whole hand</a:t>
            </a:r>
            <a:br>
              <a:rPr lang="en-ZA" altLang="en-US"/>
            </a:br>
            <a:endParaRPr lang="en-ZA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61300" t="16073" b="13400"/>
          <a:stretch>
            <a:fillRect/>
          </a:stretch>
        </p:blipFill>
        <p:spPr>
          <a:xfrm>
            <a:off x="1277620" y="1257935"/>
            <a:ext cx="5117465" cy="5246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Slam bidding</a:t>
            </a:r>
            <a:endParaRPr lang="en-ZA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463" t="15628" r="56033" b="18415"/>
          <a:stretch>
            <a:fillRect/>
          </a:stretch>
        </p:blipFill>
        <p:spPr>
          <a:xfrm>
            <a:off x="8150860" y="102235"/>
            <a:ext cx="2934970" cy="649160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3150" t="58889" r="43738" b="18845"/>
          <a:stretch>
            <a:fillRect/>
          </a:stretch>
        </p:blipFill>
        <p:spPr>
          <a:xfrm>
            <a:off x="838200" y="3383915"/>
            <a:ext cx="2475865" cy="2365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3186" t="59977" r="44666" b="17623"/>
          <a:stretch>
            <a:fillRect/>
          </a:stretch>
        </p:blipFill>
        <p:spPr>
          <a:xfrm>
            <a:off x="4349115" y="3383915"/>
            <a:ext cx="2451100" cy="2542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Jacoby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5"/>
            <a:ext cx="12192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2"/>
          <a:srcRect l="18064" t="15033" r="49632" b="40414"/>
          <a:stretch>
            <a:fillRect/>
          </a:stretch>
        </p:blipFill>
        <p:spPr>
          <a:xfrm>
            <a:off x="709295" y="1691005"/>
            <a:ext cx="4771390" cy="37020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3"/>
          <a:srcRect l="18284" t="18867" r="50000" b="41111"/>
          <a:stretch>
            <a:fillRect/>
          </a:stretch>
        </p:blipFill>
        <p:spPr>
          <a:xfrm>
            <a:off x="6124575" y="1680845"/>
            <a:ext cx="5229225" cy="3712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Jacoby:  long suit as a source of tricks</a:t>
            </a:r>
            <a:endParaRPr lang="en-ZA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t="12146" r="38011" b="10435"/>
          <a:stretch>
            <a:fillRect/>
          </a:stretch>
        </p:blipFill>
        <p:spPr>
          <a:xfrm>
            <a:off x="1083310" y="1478280"/>
            <a:ext cx="6510020" cy="382016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5562600"/>
            <a:ext cx="1219263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6384352" y="593280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Jacoby:  long suit as a source of tricks</a:t>
            </a:r>
            <a:endParaRPr lang="en-ZA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t="11917" r="37500" b="11133"/>
          <a:stretch>
            <a:fillRect/>
          </a:stretch>
        </p:blipFill>
        <p:spPr>
          <a:xfrm>
            <a:off x="2309495" y="1691005"/>
            <a:ext cx="5967095" cy="413258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221095"/>
            <a:ext cx="12192635" cy="6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850182" y="617219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8878632" y="5153659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Partner’s pre-empt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221095"/>
            <a:ext cx="12192635" cy="6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2"/>
          <a:srcRect l="20600" t="24096" r="58260" b="59913"/>
          <a:stretch>
            <a:fillRect/>
          </a:stretch>
        </p:blipFill>
        <p:spPr>
          <a:xfrm>
            <a:off x="2189480" y="1805940"/>
            <a:ext cx="6318885" cy="2688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66362" y="619696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94812" y="5162549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Partner’s pre-empt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1405"/>
            <a:ext cx="12192000" cy="6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2"/>
          <a:srcRect l="10650" t="24444" r="58615" b="27538"/>
          <a:stretch>
            <a:fillRect/>
          </a:stretch>
        </p:blipFill>
        <p:spPr>
          <a:xfrm>
            <a:off x="3082925" y="1508125"/>
            <a:ext cx="4852670" cy="4264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75252" y="61671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ZA" altLang="en-US" sz="5400" dirty="0"/>
              <a:t>Don’t get too excited by 10/11 HCP</a:t>
            </a:r>
            <a:br>
              <a:rPr lang="en-ZA" sz="5000" dirty="0"/>
            </a:br>
            <a:endParaRPr lang="en-ZA" sz="2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>
            <p:ph sz="half" idx="1"/>
          </p:nvPr>
        </p:nvPicPr>
        <p:blipFill>
          <a:blip r:embed="rId3"/>
          <a:srcRect l="73666" t="16723" r="13561" b="14329"/>
          <a:stretch>
            <a:fillRect/>
          </a:stretch>
        </p:blipFill>
        <p:spPr>
          <a:xfrm>
            <a:off x="838200" y="1416050"/>
            <a:ext cx="1659255" cy="51593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>
            <p:ph sz="half" idx="2"/>
          </p:nvPr>
        </p:nvPicPr>
        <p:blipFill>
          <a:blip r:embed="rId3"/>
          <a:srcRect l="86360" t="61373" r="1225" b="14641"/>
          <a:stretch>
            <a:fillRect/>
          </a:stretch>
        </p:blipFill>
        <p:spPr>
          <a:xfrm>
            <a:off x="3034030" y="1905635"/>
            <a:ext cx="2186305" cy="23768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Partner’s pre-empt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1405"/>
            <a:ext cx="12192000" cy="6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21359" t="23399" r="58460" b="59786"/>
          <a:stretch>
            <a:fillRect/>
          </a:stretch>
        </p:blipFill>
        <p:spPr>
          <a:xfrm>
            <a:off x="2950845" y="2140585"/>
            <a:ext cx="5950585" cy="278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468547" y="616140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Partner’s pre-empt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3020"/>
            <a:ext cx="12191365" cy="4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2"/>
          <a:srcRect l="10257" t="18867" r="57831" b="27887"/>
          <a:stretch>
            <a:fillRect/>
          </a:stretch>
        </p:blipFill>
        <p:spPr>
          <a:xfrm>
            <a:off x="2828290" y="1549400"/>
            <a:ext cx="4949825" cy="4645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607612" y="522795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9133205" y="6118860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Your hand opposite a 2- suiter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5650"/>
            <a:ext cx="12192000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10074" t="22135" r="57635" b="27407"/>
          <a:stretch>
            <a:fillRect/>
          </a:stretch>
        </p:blipFill>
        <p:spPr>
          <a:xfrm>
            <a:off x="3113405" y="1480820"/>
            <a:ext cx="4756785" cy="4180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163112" y="592645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5993130" y="5991860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Evaluating Your hand opposite a 2- suiter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0780"/>
            <a:ext cx="12192000" cy="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10074" t="22135" r="57635" b="27407"/>
          <a:stretch>
            <a:fillRect/>
          </a:stretch>
        </p:blipFill>
        <p:spPr>
          <a:xfrm>
            <a:off x="597535" y="1487170"/>
            <a:ext cx="4756785" cy="4180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0455" t="25058" r="58651" b="27372"/>
          <a:stretch>
            <a:fillRect/>
          </a:stretch>
        </p:blipFill>
        <p:spPr>
          <a:xfrm>
            <a:off x="6156960" y="1399540"/>
            <a:ext cx="5029835" cy="4356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9163112" y="617219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6002655" y="6174740"/>
            <a:ext cx="2799715" cy="6832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6- 5 come alive</a:t>
            </a:r>
            <a:endParaRPr lang="en-ZA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19240" t="38387" r="43370" b="39979"/>
          <a:stretch>
            <a:fillRect/>
          </a:stretch>
        </p:blipFill>
        <p:spPr>
          <a:xfrm>
            <a:off x="1111885" y="1986280"/>
            <a:ext cx="6957060" cy="2264410"/>
          </a:xfrm>
          <a:prstGeom prst="rect">
            <a:avLst/>
          </a:prstGeom>
        </p:spPr>
      </p:pic>
      <p:graphicFrame>
        <p:nvGraphicFramePr>
          <p:cNvPr id="5" name="Content Placeholder 4"/>
          <p:cNvGraphicFramePr/>
          <p:nvPr>
            <p:ph sz="half" idx="2"/>
          </p:nvPr>
        </p:nvGraphicFramePr>
        <p:xfrm>
          <a:off x="7256145" y="4648200"/>
          <a:ext cx="4188460" cy="121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115"/>
                <a:gridCol w="1047115"/>
                <a:gridCol w="1047115"/>
                <a:gridCol w="104711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1♠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1NT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2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♦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Overcalling too loosly 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0295"/>
            <a:ext cx="12192000" cy="6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rcRect l="30993" t="34510" r="43358" b="25120"/>
          <a:stretch>
            <a:fillRect/>
          </a:stretch>
        </p:blipFill>
        <p:spPr>
          <a:xfrm>
            <a:off x="3737610" y="1487805"/>
            <a:ext cx="4939030" cy="437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645077" y="6170294"/>
            <a:ext cx="219075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Overcalling too loosly 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0295"/>
            <a:ext cx="12192000" cy="6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rcRect l="30993" t="34510" r="43358" b="25120"/>
          <a:stretch>
            <a:fillRect/>
          </a:stretch>
        </p:blipFill>
        <p:spPr>
          <a:xfrm>
            <a:off x="522605" y="1468120"/>
            <a:ext cx="4939030" cy="437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880" t="29645" r="50747" b="30123"/>
          <a:stretch>
            <a:fillRect/>
          </a:stretch>
        </p:blipFill>
        <p:spPr>
          <a:xfrm>
            <a:off x="5968365" y="1433830"/>
            <a:ext cx="4979670" cy="4441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50000" t="24722" r="32031" b="65278"/>
          <a:stretch>
            <a:fillRect/>
          </a:stretch>
        </p:blipFill>
        <p:spPr>
          <a:xfrm>
            <a:off x="9346627" y="617029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3593" t="38761" r="24219" b="18471"/>
          <a:stretch>
            <a:fillRect/>
          </a:stretch>
        </p:blipFill>
        <p:spPr>
          <a:xfrm>
            <a:off x="6226175" y="617029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Obeying the law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0295"/>
            <a:ext cx="12192000" cy="6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2"/>
          <a:srcRect l="10931" t="23007" r="58291" b="27702"/>
          <a:stretch>
            <a:fillRect/>
          </a:stretch>
        </p:blipFill>
        <p:spPr>
          <a:xfrm>
            <a:off x="1511300" y="1691005"/>
            <a:ext cx="4657725" cy="419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477437" y="6170294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Obeying the law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0295"/>
            <a:ext cx="12192000" cy="6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1081" t="23634" r="58385" b="27747"/>
          <a:stretch>
            <a:fillRect/>
          </a:stretch>
        </p:blipFill>
        <p:spPr>
          <a:xfrm>
            <a:off x="1278255" y="1511935"/>
            <a:ext cx="5069840" cy="4540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47947" y="60528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Trial bids</a:t>
            </a:r>
            <a:endParaRPr lang="en-ZA" altLang="en-US"/>
          </a:p>
        </p:txBody>
      </p:sp>
      <p:pic>
        <p:nvPicPr>
          <p:cNvPr id="9" name="Content Placeholder 8"/>
          <p:cNvPicPr>
            <a:picLocks noChangeAspect="1"/>
          </p:cNvPicPr>
          <p:nvPr>
            <p:ph sz="half" idx="1"/>
          </p:nvPr>
        </p:nvPicPr>
        <p:blipFill>
          <a:blip r:embed="rId1"/>
          <a:srcRect l="29167" t="38344" r="10944" b="25534"/>
          <a:stretch>
            <a:fillRect/>
          </a:stretch>
        </p:blipFill>
        <p:spPr>
          <a:xfrm>
            <a:off x="317500" y="1760220"/>
            <a:ext cx="11403330" cy="3869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>
            <a:fillRect/>
          </a:stretch>
        </p:blipFill>
        <p:spPr>
          <a:xfrm>
            <a:off x="9281160" y="5983605"/>
            <a:ext cx="2910840" cy="7105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270" y="365760"/>
            <a:ext cx="10515600" cy="176911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ZA" altLang="en-US" sz="5400" dirty="0"/>
              <a:t>Aggressive game bidding in teams when vul</a:t>
            </a:r>
            <a:br>
              <a:rPr lang="en-ZA" sz="5000" dirty="0"/>
            </a:br>
            <a:endParaRPr lang="en-ZA" sz="27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r="3638"/>
          <a:stretch>
            <a:fillRect/>
          </a:stretch>
        </p:blipFill>
        <p:spPr bwMode="auto">
          <a:xfrm>
            <a:off x="0" y="0"/>
            <a:ext cx="161988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4"/>
          <a:srcRect l="73746" t="15536" r="13647" b="14435"/>
          <a:stretch>
            <a:fillRect/>
          </a:stretch>
        </p:blipFill>
        <p:spPr>
          <a:xfrm>
            <a:off x="2413635" y="1349375"/>
            <a:ext cx="1671320" cy="52260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High level doubles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47947" y="60528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4"/>
          <a:srcRect l="10748" t="23333" r="58150" b="27451"/>
          <a:stretch>
            <a:fillRect/>
          </a:stretch>
        </p:blipFill>
        <p:spPr>
          <a:xfrm>
            <a:off x="531495" y="1628140"/>
            <a:ext cx="4347210" cy="3869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l="10686" t="23519" r="58260" b="27986"/>
          <a:stretch>
            <a:fillRect/>
          </a:stretch>
        </p:blipFill>
        <p:spPr>
          <a:xfrm>
            <a:off x="5995035" y="1567180"/>
            <a:ext cx="4543425" cy="39909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High level doubles- leave partner’double in?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47947" y="60528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4"/>
          <a:srcRect l="9841" t="23965" r="58150" b="26797"/>
          <a:stretch>
            <a:fillRect/>
          </a:stretch>
        </p:blipFill>
        <p:spPr>
          <a:xfrm>
            <a:off x="699770" y="1691005"/>
            <a:ext cx="4445000" cy="3846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10790" t="24113" r="58320" b="27816"/>
          <a:stretch>
            <a:fillRect/>
          </a:stretch>
        </p:blipFill>
        <p:spPr>
          <a:xfrm>
            <a:off x="6071870" y="1581150"/>
            <a:ext cx="4519295" cy="39560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Double and bid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47947" y="60528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4"/>
          <a:srcRect l="10564" t="23638" r="58150" b="26797"/>
          <a:stretch>
            <a:fillRect/>
          </a:stretch>
        </p:blipFill>
        <p:spPr>
          <a:xfrm>
            <a:off x="772795" y="1517015"/>
            <a:ext cx="4304665" cy="383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10686" t="23696" r="58385" b="27971"/>
          <a:stretch>
            <a:fillRect/>
          </a:stretch>
        </p:blipFill>
        <p:spPr>
          <a:xfrm>
            <a:off x="6029325" y="1385570"/>
            <a:ext cx="4365625" cy="38379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What do you open?</a:t>
            </a:r>
            <a:endParaRPr lang="en-ZA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>
            <a:fillRect/>
          </a:stretch>
        </p:blipFill>
        <p:spPr>
          <a:xfrm>
            <a:off x="9747947" y="6052819"/>
            <a:ext cx="21907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6459220" y="6142355"/>
            <a:ext cx="2910840" cy="71056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>
            <p:ph sz="half" idx="2"/>
          </p:nvPr>
        </p:nvPicPr>
        <p:blipFill>
          <a:blip r:embed="rId4"/>
          <a:srcRect l="10748" t="23007" r="57782" b="26797"/>
          <a:stretch>
            <a:fillRect/>
          </a:stretch>
        </p:blipFill>
        <p:spPr>
          <a:xfrm>
            <a:off x="1147445" y="1418590"/>
            <a:ext cx="4481830" cy="4020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algn="ctr"/>
            <a:r>
              <a:rPr lang="en-ZA" altLang="en-US" sz="5400" dirty="0"/>
              <a:t>Aggressive game bidding in teams</a:t>
            </a:r>
            <a:br>
              <a:rPr lang="en-ZA" sz="5000" dirty="0"/>
            </a:br>
            <a:endParaRPr lang="en-ZA" sz="27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r="3638"/>
          <a:stretch>
            <a:fillRect/>
          </a:stretch>
        </p:blipFill>
        <p:spPr bwMode="auto">
          <a:xfrm>
            <a:off x="0" y="0"/>
            <a:ext cx="161988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4"/>
          <a:srcRect l="60540" t="38757" r="558" b="36612"/>
          <a:stretch>
            <a:fillRect/>
          </a:stretch>
        </p:blipFill>
        <p:spPr>
          <a:xfrm>
            <a:off x="2978150" y="2393950"/>
            <a:ext cx="6017895" cy="2143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algn="ctr"/>
            <a:r>
              <a:rPr lang="en-ZA" altLang="en-US" sz="5400" dirty="0"/>
              <a:t>Aggressive game bidding in teams</a:t>
            </a:r>
            <a:br>
              <a:rPr lang="en-ZA" sz="5000" dirty="0"/>
            </a:br>
            <a:endParaRPr lang="en-ZA" sz="27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r="3638"/>
          <a:stretch>
            <a:fillRect/>
          </a:stretch>
        </p:blipFill>
        <p:spPr bwMode="auto">
          <a:xfrm>
            <a:off x="0" y="0"/>
            <a:ext cx="161988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>
            <a:fillRect/>
          </a:stretch>
        </p:blipFill>
        <p:spPr>
          <a:xfrm>
            <a:off x="6560882" y="5889624"/>
            <a:ext cx="2190750" cy="685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4"/>
          <a:srcRect l="61263" t="38976" r="919" b="37035"/>
          <a:stretch>
            <a:fillRect/>
          </a:stretch>
        </p:blipFill>
        <p:spPr>
          <a:xfrm>
            <a:off x="1928495" y="1881505"/>
            <a:ext cx="6504305" cy="275082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5"/>
          <a:srcRect l="29469" t="33582" r="60829" b="53493"/>
          <a:stretch>
            <a:fillRect/>
          </a:stretch>
        </p:blipFill>
        <p:spPr>
          <a:xfrm>
            <a:off x="9114790" y="2516505"/>
            <a:ext cx="2435860" cy="1825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Values all over the place - be conservative</a:t>
            </a:r>
            <a:endParaRPr lang="en-ZA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17608" t="37298" r="43967" b="39399"/>
          <a:stretch>
            <a:fillRect/>
          </a:stretch>
        </p:blipFill>
        <p:spPr>
          <a:xfrm>
            <a:off x="614680" y="1971675"/>
            <a:ext cx="7249795" cy="306895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3346" t="59586" r="43150" b="19194"/>
          <a:stretch>
            <a:fillRect/>
          </a:stretch>
        </p:blipFill>
        <p:spPr>
          <a:xfrm>
            <a:off x="8823960" y="2541905"/>
            <a:ext cx="2007235" cy="1774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slam bidding</a:t>
            </a:r>
            <a:endParaRPr lang="en-ZA" alt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rcRect l="30012" t="15381" r="56287" b="18148"/>
          <a:stretch>
            <a:fillRect/>
          </a:stretch>
        </p:blipFill>
        <p:spPr>
          <a:xfrm>
            <a:off x="8053705" y="365125"/>
            <a:ext cx="2058670" cy="561848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282055"/>
            <a:ext cx="12192635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151245"/>
            <a:ext cx="12192635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/>
          <p:nvPr/>
        </p:nvGraphicFramePr>
        <p:xfrm>
          <a:off x="765810" y="2018665"/>
          <a:ext cx="5181600" cy="271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  <a:gridCol w="1295400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-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♦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♥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1♠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2♣*</a:t>
                      </a:r>
                      <a:endParaRPr lang="en-ZA" altLang="en-US"/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2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♥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3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♥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3♠</a:t>
                      </a:r>
                      <a:endParaRPr lang="en-ZA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4♣</a:t>
                      </a:r>
                      <a:endParaRPr lang="en-ZA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♦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4NT</a:t>
                      </a:r>
                      <a:endParaRPr lang="en-ZA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♦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♥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132777" y="6085839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Bid 3NT or the minor?</a:t>
            </a:r>
            <a:endParaRPr lang="en-ZA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73076" t="16776" r="12439" b="14314"/>
          <a:stretch>
            <a:fillRect/>
          </a:stretch>
        </p:blipFill>
        <p:spPr>
          <a:xfrm>
            <a:off x="1500505" y="1691005"/>
            <a:ext cx="1835150" cy="4911090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/>
          <p:nvPr>
            <p:ph sz="half" idx="2"/>
          </p:nvPr>
        </p:nvGraphicFramePr>
        <p:xfrm>
          <a:off x="6172200" y="1825625"/>
          <a:ext cx="5181600" cy="1586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  <a:gridCol w="1295400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 sz="240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ZA" alt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-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♦</a:t>
                      </a:r>
                      <a:endParaRPr lang="en-ZA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1♠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3♣</a:t>
                      </a:r>
                      <a:endParaRPr lang="en-ZA" altLang="en-US"/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3</a:t>
                      </a:r>
                      <a:r>
                        <a:rPr lang="en-ZA" altLang="en-US">
                          <a:solidFill>
                            <a:srgbClr val="FF0000"/>
                          </a:solidFill>
                        </a:rPr>
                        <a:t>♥</a:t>
                      </a:r>
                      <a:r>
                        <a:rPr lang="en-ZA" altLang="en-US"/>
                        <a:t>*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P</a:t>
                      </a:r>
                      <a:endParaRPr lang="en-ZA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ZA" altLang="en-US"/>
                        <a:t>?</a:t>
                      </a:r>
                      <a:endParaRPr lang="en-ZA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 Box 11"/>
          <p:cNvSpPr txBox="1"/>
          <p:nvPr/>
        </p:nvSpPr>
        <p:spPr>
          <a:xfrm>
            <a:off x="5638800" y="4371975"/>
            <a:ext cx="534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ZA" altLang="en-US"/>
              <a:t>3</a:t>
            </a:r>
            <a:r>
              <a:rPr lang="en-ZA" altLang="en-US">
                <a:solidFill>
                  <a:srgbClr val="FF0000"/>
                </a:solidFill>
              </a:rPr>
              <a:t>♥</a:t>
            </a:r>
            <a:r>
              <a:rPr lang="en-ZA" altLang="en-US"/>
              <a:t> is 4th suit asking for a heart stopper</a:t>
            </a:r>
            <a:endParaRPr lang="en-ZA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ZA" altLang="en-US"/>
              <a:t>3nt versus the minor</a:t>
            </a:r>
            <a:endParaRPr lang="en-ZA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59301" t="38017" r="1287" b="37277"/>
          <a:stretch>
            <a:fillRect/>
          </a:stretch>
        </p:blipFill>
        <p:spPr>
          <a:xfrm>
            <a:off x="838200" y="2232660"/>
            <a:ext cx="6784975" cy="2392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rcRect l="86409" t="62375" r="-196" b="14619"/>
          <a:stretch>
            <a:fillRect/>
          </a:stretch>
        </p:blipFill>
        <p:spPr>
          <a:xfrm>
            <a:off x="8793480" y="2515870"/>
            <a:ext cx="2334895" cy="21920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3905"/>
            <a:ext cx="12192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>
            <a:fillRect/>
          </a:stretch>
        </p:blipFill>
        <p:spPr>
          <a:xfrm>
            <a:off x="8751632" y="5889624"/>
            <a:ext cx="3162201" cy="7723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932</Words>
  <Application>WPS Presentation</Application>
  <PresentationFormat>Widescreen</PresentationFormat>
  <Paragraphs>176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1_Office Theme</vt:lpstr>
      <vt:lpstr>Overcalling when opponents open 1nt</vt:lpstr>
      <vt:lpstr>Devaluing misfits </vt:lpstr>
      <vt:lpstr>Aggressive game bidding in teams when vul </vt:lpstr>
      <vt:lpstr>Aggressive game bidding in teams </vt:lpstr>
      <vt:lpstr>Aggressive game bidding in teams </vt:lpstr>
      <vt:lpstr>PowerPoint 演示文稿</vt:lpstr>
      <vt:lpstr>Minors? What to open?</vt:lpstr>
      <vt:lpstr>PowerPoint 演示文稿</vt:lpstr>
      <vt:lpstr>PowerPoint 演示文稿</vt:lpstr>
      <vt:lpstr>PowerPoint 演示文稿</vt:lpstr>
      <vt:lpstr>Splinter</vt:lpstr>
      <vt:lpstr>PowerPoint 演示文稿</vt:lpstr>
      <vt:lpstr>Power of long suits</vt:lpstr>
      <vt:lpstr>PowerPoint 演示文稿</vt:lpstr>
      <vt:lpstr>Splinter</vt:lpstr>
      <vt:lpstr>PowerPoint 演示文稿</vt:lpstr>
      <vt:lpstr>Jacoby:  long suit as a source of tricks</vt:lpstr>
      <vt:lpstr>Jacoby:  long suit as a source of tricks</vt:lpstr>
      <vt:lpstr>Evaluating Partner’s pre-empt</vt:lpstr>
      <vt:lpstr>Evaluating Partner’s pre-empt</vt:lpstr>
      <vt:lpstr>Evaluating Partner’s pre-empt</vt:lpstr>
      <vt:lpstr>Evaluating Partner’s pre-empt</vt:lpstr>
      <vt:lpstr>Evaluating Your hand opposite a 2- suiter</vt:lpstr>
      <vt:lpstr>PowerPoint 演示文稿</vt:lpstr>
      <vt:lpstr>Evaluating Your hand opposite a 2- suiter</vt:lpstr>
      <vt:lpstr>Overcalling too loosly </vt:lpstr>
      <vt:lpstr>Overcalling too loosly </vt:lpstr>
      <vt:lpstr>Obeying the law</vt:lpstr>
      <vt:lpstr>PowerPoint 演示文稿</vt:lpstr>
      <vt:lpstr>Obeying the law</vt:lpstr>
      <vt:lpstr>High level doubles</vt:lpstr>
      <vt:lpstr>High level doubles- leave partner’double in?</vt:lpstr>
      <vt:lpstr>Double and bid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Bridge</dc:title>
  <dc:creator>Arie</dc:creator>
  <cp:lastModifiedBy>Carol Stanton</cp:lastModifiedBy>
  <cp:revision>99</cp:revision>
  <dcterms:created xsi:type="dcterms:W3CDTF">2021-03-28T09:47:00Z</dcterms:created>
  <dcterms:modified xsi:type="dcterms:W3CDTF">2022-10-16T12:15:00Z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8D414D9EBAF44BED942B7DB21E2E8A84</vt:lpwstr>
  </property>
  <property fmtid="{D5CDD505-2E9C-101B-9397-08002B2CF9AE}" pid="3" name="KSOProductBuildVer">
    <vt:lpwstr>1033-11.2.0.11341</vt:lpwstr>
  </property>
</Properties>
</file>